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9" r:id="rId3"/>
    <p:sldId id="260" r:id="rId4"/>
    <p:sldId id="261" r:id="rId5"/>
    <p:sldId id="262" r:id="rId6"/>
    <p:sldId id="263" r:id="rId7"/>
    <p:sldId id="265" r:id="rId8"/>
    <p:sldId id="264" r:id="rId9"/>
  </p:sldIdLst>
  <p:sldSz cx="9144000" cy="6858000" type="screen4x3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 autoAdjust="0"/>
    <p:restoredTop sz="94654" autoAdjust="0"/>
  </p:normalViewPr>
  <p:slideViewPr>
    <p:cSldViewPr>
      <p:cViewPr varScale="1">
        <p:scale>
          <a:sx n="86" d="100"/>
          <a:sy n="86" d="100"/>
        </p:scale>
        <p:origin x="-366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ide de título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tângulo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tângulo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tângulo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tângulo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tângulo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Subtítulo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pt-BR" smtClean="0"/>
              <a:t>Clique para editar o estilo do subtítulo mestre</a:t>
            </a:r>
            <a:endParaRPr kumimoji="0" lang="en-US"/>
          </a:p>
        </p:txBody>
      </p:sp>
      <p:sp>
        <p:nvSpPr>
          <p:cNvPr id="28" name="Espaço Reservado para Data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pPr/>
              <a:t>14/8/2015</a:t>
            </a:fld>
            <a:endParaRPr lang="pt-BR"/>
          </a:p>
        </p:txBody>
      </p:sp>
      <p:sp>
        <p:nvSpPr>
          <p:cNvPr id="17" name="Espaço Reservado para Rodapé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Conector reto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tângulo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Elipse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Elipse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Espaço Reservado para Número de Slide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  <p:sp>
        <p:nvSpPr>
          <p:cNvPr id="8" name="Título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pPr/>
              <a:t>14/8/2015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ítulo e texto verticais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ângulo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tângulo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tângulo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tângulo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tângulo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tângulo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Conector reto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Elipse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Elipse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pPr/>
              <a:t>14/8/2015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pPr/>
              <a:t>14/8/2015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  <p:sp>
        <p:nvSpPr>
          <p:cNvPr id="8" name="Espaço Reservado para Conteúdo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Cabeçalho da Seção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tângulo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tângulo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tângulo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tângulo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tângulo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tângulo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pt-BR" smtClean="0"/>
              <a:t>Clique para editar os estilos do texto mestre</a:t>
            </a:r>
          </a:p>
        </p:txBody>
      </p:sp>
      <p:sp>
        <p:nvSpPr>
          <p:cNvPr id="13" name="Retângulo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Retângulo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pPr/>
              <a:t>14/8/2015</a:t>
            </a:fld>
            <a:endParaRPr lang="pt-BR"/>
          </a:p>
        </p:txBody>
      </p:sp>
      <p:sp>
        <p:nvSpPr>
          <p:cNvPr id="8" name="Conector reto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Elipse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Elipse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2E700DB3-DBF0-4086-B675-117E7A9610B8}" type="datetimeFigureOut">
              <a:rPr lang="pt-BR" smtClean="0"/>
              <a:pPr/>
              <a:t>14/8/2015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  <p:sp>
        <p:nvSpPr>
          <p:cNvPr id="8" name="Conector reto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Espaço Reservado para Conteúdo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12" name="Espaço Reservado para Conteúdo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ção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ector reto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Retângulo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tângulo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Retângulo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Retângulo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tângulo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tângulo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pt-BR" smtClean="0"/>
              <a:t>Clique para editar os estilos do texto mestre</a:t>
            </a:r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pt-BR" smtClean="0"/>
              <a:t>Clique para editar os estilos do texto mestre</a:t>
            </a:r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pPr/>
              <a:t>14/8/2015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pt-BR"/>
          </a:p>
        </p:txBody>
      </p:sp>
      <p:sp>
        <p:nvSpPr>
          <p:cNvPr id="15" name="Conector reto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tângulo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Espaço Reservado para Conteúdo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26" name="Espaço Reservado para Conteúdo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25" name="Elipse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Elipse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  <p:sp>
        <p:nvSpPr>
          <p:cNvPr id="23" name="Título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pPr/>
              <a:t>14/8/2015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ângulo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tângulo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tângulo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tângulo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Retângulo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Retângulo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pPr/>
              <a:t>14/8/2015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údo com Legenda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tângulo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tângulo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tângulo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tângulo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tângulo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Retângulo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pt-BR" smtClean="0"/>
              <a:t>Clique para editar os estilos do texto mestre</a:t>
            </a:r>
          </a:p>
        </p:txBody>
      </p:sp>
      <p:sp>
        <p:nvSpPr>
          <p:cNvPr id="8" name="Retângulo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Conector reto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Espaço Reservado para Conteúdo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10" name="Elipse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Elipse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  <p:sp>
        <p:nvSpPr>
          <p:cNvPr id="21" name="Retângulo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pPr/>
              <a:t>14/8/2015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pt-B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Conector reto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tângulo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tângulo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tângulo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tângulo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Retângulo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tângulo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Retângulo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Elipse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Elipse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pt-BR" smtClean="0"/>
              <a:t>Clique no ícone para adicionar uma imagem</a:t>
            </a:r>
            <a:endParaRPr kumimoji="0" lang="en-US" dirty="0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pt-BR" smtClean="0"/>
              <a:t>Clique para editar os estilos do texto mestre</a:t>
            </a:r>
          </a:p>
        </p:txBody>
      </p:sp>
      <p:sp>
        <p:nvSpPr>
          <p:cNvPr id="22" name="Retângulo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2E700DB3-DBF0-4086-B675-117E7A9610B8}" type="datetimeFigureOut">
              <a:rPr lang="pt-BR" smtClean="0"/>
              <a:pPr/>
              <a:t>14/8/2015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pt-B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tângulo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tângulo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tângulo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tângulo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tângulo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Espaço Reservado para Data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2E700DB3-DBF0-4086-B675-117E7A9610B8}" type="datetimeFigureOut">
              <a:rPr lang="pt-BR" smtClean="0"/>
              <a:pPr/>
              <a:t>14/8/2015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pt-BR"/>
          </a:p>
        </p:txBody>
      </p:sp>
      <p:sp>
        <p:nvSpPr>
          <p:cNvPr id="8" name="Retângulo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Conector reto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Elipse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Elipse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Espaço Reservado para Número de Slide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  <p:sp>
        <p:nvSpPr>
          <p:cNvPr id="22" name="Espaço Reservado para Título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13" name="Espaço Reservado para Texto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pt-BR" smtClean="0"/>
              <a:t>Clique para editar os estilos do texto mestre</a:t>
            </a:r>
          </a:p>
          <a:p>
            <a:pPr lvl="1" eaLnBrk="1" latinLnBrk="0" hangingPunct="1"/>
            <a:r>
              <a:rPr kumimoji="0" lang="pt-BR" smtClean="0"/>
              <a:t>Segundo nível</a:t>
            </a:r>
          </a:p>
          <a:p>
            <a:pPr lvl="2" eaLnBrk="1" latinLnBrk="0" hangingPunct="1"/>
            <a:r>
              <a:rPr kumimoji="0" lang="pt-BR" smtClean="0"/>
              <a:t>Terceiro nível</a:t>
            </a:r>
          </a:p>
          <a:p>
            <a:pPr lvl="3" eaLnBrk="1" latinLnBrk="0" hangingPunct="1"/>
            <a:r>
              <a:rPr kumimoji="0" lang="pt-BR" smtClean="0"/>
              <a:t>Quarto nível</a:t>
            </a:r>
          </a:p>
          <a:p>
            <a:pPr lvl="4" eaLnBrk="1" latinLnBrk="0" hangingPunct="1"/>
            <a:r>
              <a:rPr kumimoji="0" lang="pt-BR" smtClean="0"/>
              <a:t>Quinto nível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1871658"/>
          </a:xfrm>
        </p:spPr>
        <p:txBody>
          <a:bodyPr anchor="b"/>
          <a:lstStyle/>
          <a:p>
            <a:pPr algn="ctr"/>
            <a:r>
              <a:rPr lang="pt-BR" sz="1700" dirty="0" smtClean="0"/>
              <a:t>INTOXICAÇÃO ESTAFILOCÓCICA</a:t>
            </a:r>
            <a:r>
              <a:rPr lang="pt-BR" sz="800" dirty="0" smtClean="0"/>
              <a:t/>
            </a:r>
            <a:br>
              <a:rPr lang="pt-BR" sz="800" dirty="0" smtClean="0"/>
            </a:br>
            <a:r>
              <a:rPr lang="pt-BR" sz="4400" dirty="0" smtClean="0"/>
              <a:t/>
            </a:r>
            <a:br>
              <a:rPr lang="pt-BR" sz="4400" dirty="0" smtClean="0"/>
            </a:br>
            <a:r>
              <a:rPr lang="pt-BR" sz="800" dirty="0" smtClean="0"/>
              <a:t>Microrganismo: </a:t>
            </a:r>
            <a:r>
              <a:rPr lang="pt-BR" sz="800" dirty="0" err="1" smtClean="0"/>
              <a:t>Staphylococcus</a:t>
            </a:r>
            <a:r>
              <a:rPr lang="pt-BR" sz="800" dirty="0" smtClean="0"/>
              <a:t> </a:t>
            </a:r>
            <a:r>
              <a:rPr lang="pt-BR" sz="800" dirty="0" err="1" smtClean="0"/>
              <a:t>aureus</a:t>
            </a:r>
            <a:r>
              <a:rPr lang="pt-BR" sz="2000" dirty="0" smtClean="0"/>
              <a:t/>
            </a:r>
            <a:br>
              <a:rPr lang="pt-BR" sz="2000" dirty="0" smtClean="0"/>
            </a:br>
            <a:endParaRPr lang="pt-BR" dirty="0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idx="2"/>
          </p:nvPr>
        </p:nvSpPr>
        <p:spPr>
          <a:xfrm>
            <a:off x="357158" y="2928934"/>
            <a:ext cx="2428892" cy="2143140"/>
          </a:xfrm>
        </p:spPr>
        <p:txBody>
          <a:bodyPr/>
          <a:lstStyle/>
          <a:p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pPr algn="just"/>
            <a:r>
              <a:rPr lang="pt-BR" sz="1800" b="1" dirty="0" smtClean="0"/>
              <a:t>PRINCIPAIS ALIMENTOS ENVOLVIDOS:</a:t>
            </a:r>
            <a:r>
              <a:rPr lang="pt-BR" sz="2000" b="1" dirty="0" smtClean="0"/>
              <a:t> </a:t>
            </a:r>
            <a:r>
              <a:rPr lang="pt-BR" sz="2000" dirty="0" smtClean="0"/>
              <a:t>Bolos, tortas e similares com recheio e/ou cobertura, produtos de confeitaria, doces e salgados.</a:t>
            </a:r>
          </a:p>
          <a:p>
            <a:pPr algn="just">
              <a:buNone/>
            </a:pPr>
            <a:endParaRPr lang="pt-BR" sz="2000" dirty="0" smtClean="0"/>
          </a:p>
          <a:p>
            <a:pPr algn="just"/>
            <a:r>
              <a:rPr lang="pt-BR" sz="1800" b="1" dirty="0" smtClean="0"/>
              <a:t>SINTOMAS COMUNS APÓS CONSUMIR O ALIMENTO CONTAMINADO: </a:t>
            </a:r>
            <a:r>
              <a:rPr lang="pt-BR" sz="2000" dirty="0" smtClean="0"/>
              <a:t>Náuseas e vômitos, cólicas abdominais, abatimento sem febre e, em alguns casos, diarréia após 2 a 4 horas (podendo variar de 1 a 8 horas)</a:t>
            </a:r>
          </a:p>
          <a:p>
            <a:pPr algn="just">
              <a:buNone/>
            </a:pPr>
            <a:endParaRPr lang="pt-BR" sz="2000" dirty="0" smtClean="0"/>
          </a:p>
          <a:p>
            <a:pPr algn="just"/>
            <a:r>
              <a:rPr lang="pt-BR" sz="1800" b="1" dirty="0" smtClean="0"/>
              <a:t>COMO PREVENIR: </a:t>
            </a:r>
            <a:r>
              <a:rPr lang="pt-BR" sz="2000" dirty="0" smtClean="0"/>
              <a:t>Evitar tocar os alimentos quando estiver com ferimentos nas mãos, tosse ou nariz escorrendo. Guardar os alimentos perecíveis na geladeira; preparar próximo da hora do consumo. Higienizar utensílios após provar o alimento.</a:t>
            </a:r>
          </a:p>
          <a:p>
            <a:endParaRPr lang="pt-BR" sz="2000" dirty="0" smtClean="0"/>
          </a:p>
          <a:p>
            <a:pPr>
              <a:buNone/>
            </a:pPr>
            <a:endParaRPr lang="pt-BR" sz="2000" dirty="0" smtClean="0"/>
          </a:p>
          <a:p>
            <a:pPr>
              <a:buNone/>
            </a:pPr>
            <a:endParaRPr lang="pt-BR" sz="2000" dirty="0" smtClean="0"/>
          </a:p>
          <a:p>
            <a:endParaRPr lang="pt-BR" dirty="0"/>
          </a:p>
        </p:txBody>
      </p:sp>
      <p:pic>
        <p:nvPicPr>
          <p:cNvPr id="5" name="Picture 3" descr="C:\Documents and Settings\XP\Meus documentos\visa\Matérias para o site\intoxicação_alimentar-300x199.jpg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357158" y="2928934"/>
            <a:ext cx="2428892" cy="214313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1871658"/>
          </a:xfrm>
        </p:spPr>
        <p:txBody>
          <a:bodyPr anchor="b"/>
          <a:lstStyle/>
          <a:p>
            <a:pPr algn="ctr"/>
            <a:r>
              <a:rPr lang="pt-BR" sz="1700" dirty="0" smtClean="0"/>
              <a:t>SALMONELOSE</a:t>
            </a:r>
            <a:r>
              <a:rPr lang="pt-BR" sz="800" dirty="0" smtClean="0"/>
              <a:t/>
            </a:r>
            <a:br>
              <a:rPr lang="pt-BR" sz="800" dirty="0" smtClean="0"/>
            </a:br>
            <a:r>
              <a:rPr lang="pt-BR" sz="4400" dirty="0" smtClean="0"/>
              <a:t/>
            </a:r>
            <a:br>
              <a:rPr lang="pt-BR" sz="4400" dirty="0" smtClean="0"/>
            </a:br>
            <a:r>
              <a:rPr lang="pt-BR" sz="800" dirty="0" smtClean="0"/>
              <a:t>Microrganismo: Salmonela </a:t>
            </a:r>
            <a:r>
              <a:rPr lang="pt-BR" sz="800" dirty="0" err="1" smtClean="0"/>
              <a:t>sp</a:t>
            </a:r>
            <a:r>
              <a:rPr lang="pt-BR" sz="2000" dirty="0" smtClean="0"/>
              <a:t/>
            </a:r>
            <a:br>
              <a:rPr lang="pt-BR" sz="2000" dirty="0" smtClean="0"/>
            </a:br>
            <a:endParaRPr lang="pt-BR" dirty="0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idx="2"/>
          </p:nvPr>
        </p:nvSpPr>
        <p:spPr>
          <a:xfrm>
            <a:off x="357158" y="2928934"/>
            <a:ext cx="2428892" cy="2143140"/>
          </a:xfrm>
        </p:spPr>
        <p:txBody>
          <a:bodyPr/>
          <a:lstStyle/>
          <a:p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529282"/>
          </a:xfrm>
        </p:spPr>
        <p:txBody>
          <a:bodyPr>
            <a:normAutofit lnSpcReduction="10000"/>
          </a:bodyPr>
          <a:lstStyle/>
          <a:p>
            <a:pPr algn="just"/>
            <a:r>
              <a:rPr lang="pt-BR" sz="1800" b="1" dirty="0" smtClean="0"/>
              <a:t>PRINCIPAIS ALIMENTOS ENVOLVIDOS:</a:t>
            </a:r>
            <a:r>
              <a:rPr lang="pt-BR" sz="2000" b="1" dirty="0" smtClean="0"/>
              <a:t> </a:t>
            </a:r>
            <a:r>
              <a:rPr lang="pt-BR" sz="2000" dirty="0" smtClean="0"/>
              <a:t>Carnes de boi, porco e aves; alimentos com ovos que permanecem crus até o consumo.</a:t>
            </a:r>
          </a:p>
          <a:p>
            <a:pPr algn="just">
              <a:buNone/>
            </a:pPr>
            <a:endParaRPr lang="pt-BR" sz="2000" dirty="0" smtClean="0"/>
          </a:p>
          <a:p>
            <a:pPr algn="just"/>
            <a:r>
              <a:rPr lang="pt-BR" sz="1800" b="1" dirty="0" smtClean="0"/>
              <a:t>SINTOMAS COMUNS APÓS CONSUMIR O ALIMENTO CONTAMINADO: </a:t>
            </a:r>
            <a:r>
              <a:rPr lang="pt-BR" sz="2000" dirty="0" smtClean="0"/>
              <a:t>Dores abdominais, diarréia, calafrios, náusea e vômito, abatimento com febre 18 a 36 horas (podendo variar de 6 a 72 horas) após o consumo do alimento.</a:t>
            </a:r>
          </a:p>
          <a:p>
            <a:pPr algn="just">
              <a:buNone/>
            </a:pPr>
            <a:endParaRPr lang="pt-BR" sz="2000" dirty="0" smtClean="0"/>
          </a:p>
          <a:p>
            <a:pPr algn="just"/>
            <a:r>
              <a:rPr lang="pt-BR" sz="1800" b="1" dirty="0" smtClean="0"/>
              <a:t>COMO PREVENIR: </a:t>
            </a:r>
            <a:r>
              <a:rPr lang="pt-BR" sz="2000" dirty="0" smtClean="0"/>
              <a:t>Lavar bem os utensílios e mãos depois de manipular carne de aves e ovos crus; cozinhar bem os alimentos; evitar consumo de produtos à base de ovos crus (como maionese caseira); não utilizar os mesmos utensílios para preparar alimentos crus e cozidos.</a:t>
            </a:r>
          </a:p>
          <a:p>
            <a:endParaRPr lang="pt-BR" sz="2000" dirty="0" smtClean="0"/>
          </a:p>
          <a:p>
            <a:pPr>
              <a:buNone/>
            </a:pPr>
            <a:endParaRPr lang="pt-BR" sz="2000" dirty="0" smtClean="0"/>
          </a:p>
          <a:p>
            <a:pPr>
              <a:buNone/>
            </a:pPr>
            <a:endParaRPr lang="pt-BR" sz="2000" dirty="0" smtClean="0"/>
          </a:p>
          <a:p>
            <a:endParaRPr lang="pt-BR" dirty="0"/>
          </a:p>
        </p:txBody>
      </p:sp>
      <p:pic>
        <p:nvPicPr>
          <p:cNvPr id="5" name="Picture 3" descr="C:\Documents and Settings\XP\Meus documentos\visa\Matérias para o site\intoxicação_alimentar-300x199.jpg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357158" y="2928934"/>
            <a:ext cx="2428892" cy="214313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1871658"/>
          </a:xfrm>
        </p:spPr>
        <p:txBody>
          <a:bodyPr anchor="b"/>
          <a:lstStyle/>
          <a:p>
            <a:pPr algn="ctr"/>
            <a:r>
              <a:rPr lang="pt-BR" sz="1700" dirty="0" smtClean="0"/>
              <a:t>CLOSTRIDIOSE</a:t>
            </a:r>
            <a:r>
              <a:rPr lang="pt-BR" sz="800" dirty="0" smtClean="0"/>
              <a:t/>
            </a:r>
            <a:br>
              <a:rPr lang="pt-BR" sz="800" dirty="0" smtClean="0"/>
            </a:br>
            <a:r>
              <a:rPr lang="pt-BR" sz="4400" dirty="0" smtClean="0"/>
              <a:t/>
            </a:r>
            <a:br>
              <a:rPr lang="pt-BR" sz="4400" dirty="0" smtClean="0"/>
            </a:br>
            <a:r>
              <a:rPr lang="pt-BR" sz="800" dirty="0" smtClean="0"/>
              <a:t>Microrganismo: </a:t>
            </a:r>
            <a:r>
              <a:rPr lang="pt-BR" sz="800" dirty="0" err="1" smtClean="0"/>
              <a:t>Clostridium</a:t>
            </a:r>
            <a:r>
              <a:rPr lang="pt-BR" sz="800" dirty="0" smtClean="0"/>
              <a:t> </a:t>
            </a:r>
            <a:r>
              <a:rPr lang="pt-BR" sz="800" dirty="0" err="1" smtClean="0"/>
              <a:t>perfringens</a:t>
            </a:r>
            <a:r>
              <a:rPr lang="pt-BR" sz="2000" dirty="0" smtClean="0"/>
              <a:t/>
            </a:r>
            <a:br>
              <a:rPr lang="pt-BR" sz="2000" dirty="0" smtClean="0"/>
            </a:br>
            <a:endParaRPr lang="pt-BR" dirty="0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idx="2"/>
          </p:nvPr>
        </p:nvSpPr>
        <p:spPr>
          <a:xfrm>
            <a:off x="357158" y="2928934"/>
            <a:ext cx="2428892" cy="2143140"/>
          </a:xfrm>
        </p:spPr>
        <p:txBody>
          <a:bodyPr/>
          <a:lstStyle/>
          <a:p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529282"/>
          </a:xfrm>
        </p:spPr>
        <p:txBody>
          <a:bodyPr>
            <a:normAutofit/>
          </a:bodyPr>
          <a:lstStyle/>
          <a:p>
            <a:pPr algn="just"/>
            <a:r>
              <a:rPr lang="pt-BR" sz="1800" b="1" dirty="0" smtClean="0"/>
              <a:t>PRINCIPAIS ALIMENTOS ENVOLVIDOS:</a:t>
            </a:r>
            <a:r>
              <a:rPr lang="pt-BR" sz="2000" b="1" dirty="0" smtClean="0"/>
              <a:t> </a:t>
            </a:r>
            <a:r>
              <a:rPr lang="pt-BR" sz="2000" dirty="0" smtClean="0"/>
              <a:t>Carnes mal cozidas; caldos, molhos, sopas e massas.</a:t>
            </a:r>
          </a:p>
          <a:p>
            <a:pPr algn="just">
              <a:buNone/>
            </a:pPr>
            <a:endParaRPr lang="pt-BR" sz="2000" dirty="0" smtClean="0"/>
          </a:p>
          <a:p>
            <a:pPr algn="just"/>
            <a:r>
              <a:rPr lang="pt-BR" sz="1800" b="1" dirty="0" smtClean="0"/>
              <a:t>SINTOMAS COMUNS APÓS CONSUMIR O ALIMENTO CONTAMINADO: </a:t>
            </a:r>
            <a:r>
              <a:rPr lang="pt-BR" sz="2000" dirty="0" smtClean="0"/>
              <a:t>Náuseas e vômitos, cólicas abdominais, diarréia e abatimento sem febre após 10 horas (podendo variar de 8 a 22 horas).</a:t>
            </a:r>
          </a:p>
          <a:p>
            <a:pPr algn="just">
              <a:buNone/>
            </a:pPr>
            <a:endParaRPr lang="pt-BR" sz="2000" dirty="0" smtClean="0"/>
          </a:p>
          <a:p>
            <a:pPr algn="just"/>
            <a:r>
              <a:rPr lang="pt-BR" sz="1800" b="1" dirty="0" smtClean="0"/>
              <a:t>COMO PREVENIR: </a:t>
            </a:r>
            <a:r>
              <a:rPr lang="pt-BR" sz="2000" dirty="0" smtClean="0"/>
              <a:t>Preparar o alimento próximo da hora do consumo; guardar as sobras na geladeira; reaquecer os alimentos até a fervura completa.</a:t>
            </a:r>
          </a:p>
          <a:p>
            <a:endParaRPr lang="pt-BR" sz="2000" dirty="0" smtClean="0"/>
          </a:p>
          <a:p>
            <a:pPr>
              <a:buNone/>
            </a:pPr>
            <a:endParaRPr lang="pt-BR" sz="2000" dirty="0" smtClean="0"/>
          </a:p>
          <a:p>
            <a:pPr>
              <a:buNone/>
            </a:pPr>
            <a:endParaRPr lang="pt-BR" sz="2000" dirty="0" smtClean="0"/>
          </a:p>
          <a:p>
            <a:endParaRPr lang="pt-BR" dirty="0"/>
          </a:p>
        </p:txBody>
      </p:sp>
      <p:pic>
        <p:nvPicPr>
          <p:cNvPr id="5" name="Picture 3" descr="C:\Documents and Settings\XP\Meus documentos\visa\Matérias para o site\intoxicação_alimentar-300x199.jpg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357158" y="2928934"/>
            <a:ext cx="2428892" cy="214313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1871658"/>
          </a:xfrm>
        </p:spPr>
        <p:txBody>
          <a:bodyPr anchor="b"/>
          <a:lstStyle/>
          <a:p>
            <a:pPr algn="ctr"/>
            <a:r>
              <a:rPr lang="pt-BR" sz="1700" dirty="0" smtClean="0"/>
              <a:t>BOTULISMO</a:t>
            </a:r>
            <a:r>
              <a:rPr lang="pt-BR" sz="800" dirty="0" smtClean="0"/>
              <a:t/>
            </a:r>
            <a:br>
              <a:rPr lang="pt-BR" sz="800" dirty="0" smtClean="0"/>
            </a:br>
            <a:r>
              <a:rPr lang="pt-BR" sz="4400" dirty="0" smtClean="0"/>
              <a:t/>
            </a:r>
            <a:br>
              <a:rPr lang="pt-BR" sz="4400" dirty="0" smtClean="0"/>
            </a:br>
            <a:r>
              <a:rPr lang="pt-BR" sz="800" dirty="0" smtClean="0"/>
              <a:t>Microrganismo: </a:t>
            </a:r>
            <a:r>
              <a:rPr lang="pt-BR" sz="800" dirty="0" err="1" smtClean="0"/>
              <a:t>Clostridium</a:t>
            </a:r>
            <a:r>
              <a:rPr lang="pt-BR" sz="800" dirty="0" smtClean="0"/>
              <a:t> </a:t>
            </a:r>
            <a:r>
              <a:rPr lang="pt-BR" sz="800" dirty="0" err="1" smtClean="0"/>
              <a:t>botulinum</a:t>
            </a:r>
            <a:r>
              <a:rPr lang="pt-BR" sz="2000" dirty="0" smtClean="0"/>
              <a:t/>
            </a:r>
            <a:br>
              <a:rPr lang="pt-BR" sz="2000" dirty="0" smtClean="0"/>
            </a:br>
            <a:endParaRPr lang="pt-BR" dirty="0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idx="2"/>
          </p:nvPr>
        </p:nvSpPr>
        <p:spPr>
          <a:xfrm>
            <a:off x="357158" y="2928934"/>
            <a:ext cx="2428892" cy="2143140"/>
          </a:xfrm>
        </p:spPr>
        <p:txBody>
          <a:bodyPr/>
          <a:lstStyle/>
          <a:p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529282"/>
          </a:xfrm>
        </p:spPr>
        <p:txBody>
          <a:bodyPr>
            <a:normAutofit/>
          </a:bodyPr>
          <a:lstStyle/>
          <a:p>
            <a:pPr algn="just"/>
            <a:r>
              <a:rPr lang="pt-BR" sz="1800" b="1" dirty="0" smtClean="0"/>
              <a:t>PRINCIPAIS ALIMENTOS ENVOLVIDOS:</a:t>
            </a:r>
            <a:r>
              <a:rPr lang="pt-BR" sz="2000" b="1" dirty="0" smtClean="0"/>
              <a:t> </a:t>
            </a:r>
            <a:r>
              <a:rPr lang="pt-BR" sz="2000" dirty="0" smtClean="0"/>
              <a:t>Conservas caseiras pouco ácidas; palmito em conserva, carne enlatada, carne conservada na banha, </a:t>
            </a:r>
            <a:r>
              <a:rPr lang="pt-BR" sz="2000" dirty="0" err="1" smtClean="0"/>
              <a:t>tofu</a:t>
            </a:r>
            <a:r>
              <a:rPr lang="pt-BR" sz="2000" dirty="0" smtClean="0"/>
              <a:t> em conserva, pescados a vácuo.</a:t>
            </a:r>
          </a:p>
          <a:p>
            <a:pPr algn="just">
              <a:buNone/>
            </a:pPr>
            <a:endParaRPr lang="pt-BR" sz="2000" dirty="0" smtClean="0"/>
          </a:p>
          <a:p>
            <a:pPr algn="just"/>
            <a:r>
              <a:rPr lang="pt-BR" sz="1800" b="1" dirty="0" smtClean="0"/>
              <a:t>SINTOMAS COMUNS APÓS CONSUMIR O ALIMENTO CONTAMINADO: </a:t>
            </a:r>
            <a:r>
              <a:rPr lang="pt-BR" sz="2000" dirty="0" smtClean="0"/>
              <a:t>Tontura, visão dupla ou turva, boca seca, dificuldade para falar, engolir e andar. Esses sintomas aparecem entre 18 e 36 horas (podendo variar de 2 horas a 8 dias). A morte pode ocorrer por parada respiratória)</a:t>
            </a:r>
          </a:p>
          <a:p>
            <a:pPr algn="just">
              <a:buNone/>
            </a:pPr>
            <a:endParaRPr lang="pt-BR" sz="2000" dirty="0" smtClean="0"/>
          </a:p>
          <a:p>
            <a:pPr algn="just"/>
            <a:r>
              <a:rPr lang="pt-BR" sz="1800" b="1" dirty="0" smtClean="0"/>
              <a:t>COMO PREVENIR: </a:t>
            </a:r>
            <a:r>
              <a:rPr lang="pt-BR" sz="2000" dirty="0" smtClean="0"/>
              <a:t>Rejeitar  latas estufadas, adquirir alimentos de boa procedência, aquecer os alimentos até a fervura.</a:t>
            </a:r>
          </a:p>
          <a:p>
            <a:endParaRPr lang="pt-BR" sz="2000" dirty="0" smtClean="0"/>
          </a:p>
          <a:p>
            <a:pPr>
              <a:buNone/>
            </a:pPr>
            <a:endParaRPr lang="pt-BR" sz="2000" dirty="0" smtClean="0"/>
          </a:p>
          <a:p>
            <a:pPr>
              <a:buNone/>
            </a:pPr>
            <a:endParaRPr lang="pt-BR" sz="2000" dirty="0" smtClean="0"/>
          </a:p>
          <a:p>
            <a:endParaRPr lang="pt-BR" dirty="0"/>
          </a:p>
        </p:txBody>
      </p:sp>
      <p:pic>
        <p:nvPicPr>
          <p:cNvPr id="5" name="Picture 3" descr="C:\Documents and Settings\XP\Meus documentos\visa\Matérias para o site\intoxicação_alimentar-300x199.jpg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357158" y="2928934"/>
            <a:ext cx="2428892" cy="21431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1871658"/>
          </a:xfrm>
        </p:spPr>
        <p:txBody>
          <a:bodyPr tIns="36000" anchor="ctr"/>
          <a:lstStyle/>
          <a:p>
            <a:pPr algn="ctr"/>
            <a:r>
              <a:rPr lang="pt-BR" sz="1700" dirty="0" smtClean="0"/>
              <a:t/>
            </a:r>
            <a:br>
              <a:rPr lang="pt-BR" sz="1700" dirty="0" smtClean="0"/>
            </a:br>
            <a:r>
              <a:rPr lang="pt-BR" sz="1700" dirty="0" smtClean="0"/>
              <a:t/>
            </a:r>
            <a:br>
              <a:rPr lang="pt-BR" sz="1700" dirty="0" smtClean="0"/>
            </a:br>
            <a:r>
              <a:rPr lang="pt-BR" sz="1700" dirty="0" smtClean="0"/>
              <a:t>INTOXICAÇÃO OU INFECÇÃO POR BACILO CEREUS</a:t>
            </a:r>
            <a:r>
              <a:rPr lang="pt-BR" sz="4400" dirty="0" smtClean="0"/>
              <a:t/>
            </a:r>
            <a:br>
              <a:rPr lang="pt-BR" sz="4400" dirty="0" smtClean="0"/>
            </a:br>
            <a:r>
              <a:rPr lang="pt-BR" sz="4400" dirty="0" smtClean="0"/>
              <a:t/>
            </a:r>
            <a:br>
              <a:rPr lang="pt-BR" sz="4400" dirty="0" smtClean="0"/>
            </a:br>
            <a:r>
              <a:rPr lang="pt-BR" sz="800" dirty="0" smtClean="0"/>
              <a:t>Microrganismo: </a:t>
            </a:r>
            <a:r>
              <a:rPr lang="pt-BR" sz="800" dirty="0" err="1" smtClean="0"/>
              <a:t>Bacillus</a:t>
            </a:r>
            <a:r>
              <a:rPr lang="pt-BR" sz="800" dirty="0" smtClean="0"/>
              <a:t> </a:t>
            </a:r>
            <a:r>
              <a:rPr lang="pt-BR" sz="800" dirty="0" err="1" smtClean="0"/>
              <a:t>cereus</a:t>
            </a:r>
            <a:r>
              <a:rPr lang="pt-BR" sz="2000" dirty="0" smtClean="0"/>
              <a:t/>
            </a:r>
            <a:br>
              <a:rPr lang="pt-BR" sz="2000" dirty="0" smtClean="0"/>
            </a:br>
            <a:endParaRPr lang="pt-BR" dirty="0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idx="2"/>
          </p:nvPr>
        </p:nvSpPr>
        <p:spPr>
          <a:xfrm>
            <a:off x="357158" y="2928934"/>
            <a:ext cx="2428892" cy="2143140"/>
          </a:xfrm>
        </p:spPr>
        <p:txBody>
          <a:bodyPr/>
          <a:lstStyle/>
          <a:p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529282"/>
          </a:xfrm>
        </p:spPr>
        <p:txBody>
          <a:bodyPr>
            <a:normAutofit/>
          </a:bodyPr>
          <a:lstStyle/>
          <a:p>
            <a:pPr algn="just"/>
            <a:r>
              <a:rPr lang="pt-BR" sz="1800" b="1" dirty="0" smtClean="0"/>
              <a:t>PRINCIPAIS ALIMENTOS ENVOLVIDOS:</a:t>
            </a:r>
            <a:r>
              <a:rPr lang="pt-BR" sz="2000" b="1" dirty="0" smtClean="0"/>
              <a:t> </a:t>
            </a:r>
            <a:r>
              <a:rPr lang="pt-BR" sz="2000" dirty="0" smtClean="0"/>
              <a:t>Produtos à base de cereais, amido, arroz, molhos, almôndegas e massas.</a:t>
            </a:r>
          </a:p>
          <a:p>
            <a:pPr algn="just">
              <a:buNone/>
            </a:pPr>
            <a:endParaRPr lang="pt-BR" sz="2000" dirty="0" smtClean="0"/>
          </a:p>
          <a:p>
            <a:pPr algn="just"/>
            <a:r>
              <a:rPr lang="pt-BR" sz="1800" b="1" dirty="0" smtClean="0"/>
              <a:t>SINTOMAS COMUNS APÓS CONSUMIR O ALIMENTO CONTAMINADO: </a:t>
            </a:r>
            <a:r>
              <a:rPr lang="pt-BR" sz="2000" dirty="0" smtClean="0"/>
              <a:t>Náusea e vômito sem febre (intoxicação) aparecem em 2 a 4 horas. Diarréia, náuseas e dores abdominais geralmente ocorrem em 8 a 16 horas (infecção).</a:t>
            </a:r>
          </a:p>
          <a:p>
            <a:pPr algn="just">
              <a:buNone/>
            </a:pPr>
            <a:endParaRPr lang="pt-BR" sz="2000" dirty="0" smtClean="0"/>
          </a:p>
          <a:p>
            <a:pPr algn="just"/>
            <a:r>
              <a:rPr lang="pt-BR" sz="1800" b="1" dirty="0" smtClean="0"/>
              <a:t>COMO PREVENIR: </a:t>
            </a:r>
            <a:r>
              <a:rPr lang="pt-BR" sz="2000" dirty="0" smtClean="0"/>
              <a:t>Preparar o alimento próximo da hora do consumo; cozinhar os alimentos; guardar as sobras na geladeira e reaquecer bem todo o conteúdo da panela.</a:t>
            </a:r>
          </a:p>
          <a:p>
            <a:endParaRPr lang="pt-BR" sz="2000" dirty="0" smtClean="0"/>
          </a:p>
          <a:p>
            <a:pPr>
              <a:buNone/>
            </a:pPr>
            <a:endParaRPr lang="pt-BR" sz="2000" dirty="0" smtClean="0"/>
          </a:p>
          <a:p>
            <a:pPr>
              <a:buNone/>
            </a:pPr>
            <a:endParaRPr lang="pt-BR" sz="2000" dirty="0" smtClean="0"/>
          </a:p>
          <a:p>
            <a:endParaRPr lang="pt-BR" dirty="0"/>
          </a:p>
        </p:txBody>
      </p:sp>
      <p:pic>
        <p:nvPicPr>
          <p:cNvPr id="5" name="Picture 3" descr="C:\Documents and Settings\XP\Meus documentos\visa\Matérias para o site\intoxicação_alimentar-300x199.jpg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357158" y="2928934"/>
            <a:ext cx="2428892" cy="21431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1871658"/>
          </a:xfrm>
        </p:spPr>
        <p:txBody>
          <a:bodyPr tIns="36000" anchor="ctr"/>
          <a:lstStyle/>
          <a:p>
            <a:pPr algn="ctr"/>
            <a:r>
              <a:rPr lang="pt-BR" sz="1700" dirty="0" smtClean="0"/>
              <a:t/>
            </a:r>
            <a:br>
              <a:rPr lang="pt-BR" sz="1700" dirty="0" smtClean="0"/>
            </a:br>
            <a:r>
              <a:rPr lang="pt-BR" sz="1700" dirty="0" smtClean="0"/>
              <a:t/>
            </a:r>
            <a:br>
              <a:rPr lang="pt-BR" sz="1700" dirty="0" smtClean="0"/>
            </a:br>
            <a:r>
              <a:rPr lang="pt-BR" sz="1700" dirty="0" smtClean="0"/>
              <a:t>SHIGUELOSE</a:t>
            </a:r>
            <a:r>
              <a:rPr lang="pt-BR" sz="4400" dirty="0" smtClean="0"/>
              <a:t/>
            </a:r>
            <a:br>
              <a:rPr lang="pt-BR" sz="4400" dirty="0" smtClean="0"/>
            </a:br>
            <a:r>
              <a:rPr lang="pt-BR" sz="4400" dirty="0" smtClean="0"/>
              <a:t/>
            </a:r>
            <a:br>
              <a:rPr lang="pt-BR" sz="4400" dirty="0" smtClean="0"/>
            </a:br>
            <a:r>
              <a:rPr lang="pt-BR" sz="800" dirty="0" smtClean="0"/>
              <a:t>Microrganismo: </a:t>
            </a:r>
            <a:r>
              <a:rPr lang="pt-BR" sz="800" dirty="0" err="1" smtClean="0"/>
              <a:t>Shiguella</a:t>
            </a:r>
            <a:r>
              <a:rPr lang="pt-BR" sz="800" dirty="0" smtClean="0"/>
              <a:t> </a:t>
            </a:r>
            <a:r>
              <a:rPr lang="pt-BR" sz="800" dirty="0" err="1" smtClean="0"/>
              <a:t>sp</a:t>
            </a:r>
            <a:r>
              <a:rPr lang="pt-BR" sz="2000" dirty="0" smtClean="0"/>
              <a:t/>
            </a:r>
            <a:br>
              <a:rPr lang="pt-BR" sz="2000" dirty="0" smtClean="0"/>
            </a:br>
            <a:endParaRPr lang="pt-BR" dirty="0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idx="2"/>
          </p:nvPr>
        </p:nvSpPr>
        <p:spPr>
          <a:xfrm>
            <a:off x="357158" y="2928934"/>
            <a:ext cx="2428892" cy="2143140"/>
          </a:xfrm>
        </p:spPr>
        <p:txBody>
          <a:bodyPr/>
          <a:lstStyle/>
          <a:p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529282"/>
          </a:xfrm>
        </p:spPr>
        <p:txBody>
          <a:bodyPr>
            <a:normAutofit lnSpcReduction="10000"/>
          </a:bodyPr>
          <a:lstStyle/>
          <a:p>
            <a:pPr algn="just"/>
            <a:r>
              <a:rPr lang="pt-BR" sz="1800" b="1" dirty="0" smtClean="0"/>
              <a:t>PRINCIPAIS ALIMENTOS ENVOLVIDOS:</a:t>
            </a:r>
            <a:r>
              <a:rPr lang="pt-BR" sz="2000" b="1" dirty="0" smtClean="0"/>
              <a:t> </a:t>
            </a:r>
            <a:r>
              <a:rPr lang="pt-BR" sz="2000" dirty="0" smtClean="0"/>
              <a:t>Qualquer alimento contaminado, principalmente saladas , mariscos e água.</a:t>
            </a:r>
          </a:p>
          <a:p>
            <a:pPr algn="just">
              <a:buNone/>
            </a:pPr>
            <a:endParaRPr lang="pt-BR" sz="2000" dirty="0" smtClean="0"/>
          </a:p>
          <a:p>
            <a:pPr algn="just"/>
            <a:r>
              <a:rPr lang="pt-BR" sz="1800" b="1" dirty="0" smtClean="0"/>
              <a:t>SINTOMAS COMUNS APÓS CONSUMIR O ALIMENTO CONTAMINADO: </a:t>
            </a:r>
            <a:r>
              <a:rPr lang="pt-BR" sz="2000" dirty="0" smtClean="0"/>
              <a:t>Cólicas abdominais, febre, diarréia, fezes com muco e sangue após 24 a 72 horas do consumo do alimento.</a:t>
            </a:r>
          </a:p>
          <a:p>
            <a:pPr algn="just">
              <a:buNone/>
            </a:pPr>
            <a:endParaRPr lang="pt-BR" sz="2000" dirty="0" smtClean="0"/>
          </a:p>
          <a:p>
            <a:pPr algn="just"/>
            <a:r>
              <a:rPr lang="pt-BR" sz="1800" b="1" dirty="0" smtClean="0"/>
              <a:t>COMO PREVENIR: </a:t>
            </a:r>
            <a:r>
              <a:rPr lang="pt-BR" sz="2000" dirty="0" smtClean="0"/>
              <a:t>Evitar preparar os alimentos quando estiver com diarréia; lavar as mãos depois de ir ao banheiro e antes de preparar os alimentos; usar água tratada, fervida ou clorada para preparar alimentos; lavar frutas, legumes e verduras com água de boa qualidade; só comprar saladas em locais que usam água de boa qualidade. Cozinhar bem os alimentos.</a:t>
            </a:r>
          </a:p>
          <a:p>
            <a:endParaRPr lang="pt-BR" sz="2000" dirty="0" smtClean="0"/>
          </a:p>
          <a:p>
            <a:pPr>
              <a:buNone/>
            </a:pPr>
            <a:endParaRPr lang="pt-BR" sz="2000" dirty="0" smtClean="0"/>
          </a:p>
          <a:p>
            <a:pPr>
              <a:buNone/>
            </a:pPr>
            <a:endParaRPr lang="pt-BR" sz="2000" dirty="0" smtClean="0"/>
          </a:p>
          <a:p>
            <a:endParaRPr lang="pt-BR" dirty="0"/>
          </a:p>
        </p:txBody>
      </p:sp>
      <p:pic>
        <p:nvPicPr>
          <p:cNvPr id="5" name="Picture 3" descr="C:\Documents and Settings\XP\Meus documentos\visa\Matérias para o site\intoxicação_alimentar-300x199.jpg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357158" y="2928934"/>
            <a:ext cx="2428892" cy="21431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1871658"/>
          </a:xfrm>
        </p:spPr>
        <p:txBody>
          <a:bodyPr tIns="36000" anchor="ctr"/>
          <a:lstStyle/>
          <a:p>
            <a:pPr algn="ctr"/>
            <a:r>
              <a:rPr lang="pt-BR" sz="1700" dirty="0" smtClean="0"/>
              <a:t/>
            </a:r>
            <a:br>
              <a:rPr lang="pt-BR" sz="1700" dirty="0" smtClean="0"/>
            </a:br>
            <a:r>
              <a:rPr lang="pt-BR" sz="1700" dirty="0" smtClean="0"/>
              <a:t/>
            </a:r>
            <a:br>
              <a:rPr lang="pt-BR" sz="1700" dirty="0" smtClean="0"/>
            </a:br>
            <a:r>
              <a:rPr lang="pt-BR" sz="1700" dirty="0" smtClean="0"/>
              <a:t>INFECÇÃO POR ROTAVÍRUS</a:t>
            </a:r>
            <a:r>
              <a:rPr lang="pt-BR" sz="4400" dirty="0" smtClean="0"/>
              <a:t/>
            </a:r>
            <a:br>
              <a:rPr lang="pt-BR" sz="4400" dirty="0" smtClean="0"/>
            </a:br>
            <a:r>
              <a:rPr lang="pt-BR" sz="4400" dirty="0" smtClean="0"/>
              <a:t/>
            </a:r>
            <a:br>
              <a:rPr lang="pt-BR" sz="4400" dirty="0" smtClean="0"/>
            </a:br>
            <a:r>
              <a:rPr lang="pt-BR" sz="800" dirty="0" smtClean="0"/>
              <a:t>Microrganismo: </a:t>
            </a:r>
            <a:r>
              <a:rPr lang="pt-BR" sz="800" dirty="0" err="1" smtClean="0"/>
              <a:t>Rotavírus</a:t>
            </a:r>
            <a:r>
              <a:rPr lang="pt-BR" sz="2000" dirty="0" smtClean="0"/>
              <a:t/>
            </a:r>
            <a:br>
              <a:rPr lang="pt-BR" sz="2000" dirty="0" smtClean="0"/>
            </a:br>
            <a:endParaRPr lang="pt-BR" dirty="0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idx="2"/>
          </p:nvPr>
        </p:nvSpPr>
        <p:spPr>
          <a:xfrm>
            <a:off x="357158" y="2928934"/>
            <a:ext cx="2428892" cy="2143140"/>
          </a:xfrm>
        </p:spPr>
        <p:txBody>
          <a:bodyPr/>
          <a:lstStyle/>
          <a:p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529282"/>
          </a:xfrm>
        </p:spPr>
        <p:txBody>
          <a:bodyPr>
            <a:normAutofit fontScale="92500" lnSpcReduction="10000"/>
          </a:bodyPr>
          <a:lstStyle/>
          <a:p>
            <a:pPr algn="just"/>
            <a:r>
              <a:rPr lang="pt-BR" sz="1800" b="1" dirty="0" smtClean="0"/>
              <a:t>PRINCIPAIS ALIMENTOS ENVOLVIDOS:</a:t>
            </a:r>
            <a:r>
              <a:rPr lang="pt-BR" sz="2000" b="1" dirty="0" smtClean="0"/>
              <a:t> </a:t>
            </a:r>
            <a:r>
              <a:rPr lang="pt-BR" sz="2000" dirty="0" smtClean="0"/>
              <a:t>Qualquer alimento, água, objetos contaminados ou contato com pessoas infectadas.</a:t>
            </a:r>
          </a:p>
          <a:p>
            <a:pPr algn="just">
              <a:buNone/>
            </a:pPr>
            <a:endParaRPr lang="pt-BR" sz="2000" dirty="0" smtClean="0"/>
          </a:p>
          <a:p>
            <a:pPr algn="just"/>
            <a:r>
              <a:rPr lang="pt-BR" sz="1800" b="1" dirty="0" smtClean="0"/>
              <a:t>SINTOMAS COMUNS APÓS CONSUMIR O ALIMENTO CONTAMINADO: </a:t>
            </a:r>
            <a:r>
              <a:rPr lang="pt-BR" sz="2000" dirty="0" smtClean="0"/>
              <a:t>Varia de um quadro leve de diarréia até quadros graves, com desidratação, febre e vômitos, podendo levar à morte em casos mais severos de imunodeficiência.</a:t>
            </a:r>
          </a:p>
          <a:p>
            <a:pPr algn="just">
              <a:buNone/>
            </a:pPr>
            <a:endParaRPr lang="pt-BR" sz="2000" dirty="0" smtClean="0"/>
          </a:p>
          <a:p>
            <a:pPr algn="just"/>
            <a:r>
              <a:rPr lang="pt-BR" sz="1800" b="1" dirty="0" smtClean="0"/>
              <a:t>COMO PREVENIR: </a:t>
            </a:r>
            <a:r>
              <a:rPr lang="pt-BR" sz="2000" dirty="0" smtClean="0"/>
              <a:t>Evitar preparar os alimentos quando estiver com diarréia; lavar as mãos depois de ir ao banheiro e antes de preparar os alimentos; usar água tratada, fervida ou clorada para preparar alimentos; lavar frutas, legumes e verduras com água de boa qualidade; só comprar saladas em locais que usam água de boa qualidade. Cozinhar bem os alimentos.</a:t>
            </a:r>
          </a:p>
          <a:p>
            <a:endParaRPr lang="pt-BR" sz="2000" dirty="0" smtClean="0"/>
          </a:p>
          <a:p>
            <a:pPr>
              <a:buNone/>
            </a:pPr>
            <a:endParaRPr lang="pt-BR" sz="2000" dirty="0" smtClean="0"/>
          </a:p>
          <a:p>
            <a:pPr>
              <a:buNone/>
            </a:pPr>
            <a:endParaRPr lang="pt-BR" sz="2000" dirty="0" smtClean="0"/>
          </a:p>
          <a:p>
            <a:endParaRPr lang="pt-BR" dirty="0"/>
          </a:p>
        </p:txBody>
      </p:sp>
      <p:pic>
        <p:nvPicPr>
          <p:cNvPr id="5" name="Picture 3" descr="C:\Documents and Settings\XP\Meus documentos\visa\Matérias para o site\intoxicação_alimentar-300x199.jpg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357158" y="2928934"/>
            <a:ext cx="2428892" cy="214313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1871658"/>
          </a:xfrm>
        </p:spPr>
        <p:txBody>
          <a:bodyPr tIns="36000" anchor="ctr"/>
          <a:lstStyle/>
          <a:p>
            <a:pPr algn="ctr"/>
            <a:r>
              <a:rPr lang="pt-BR" sz="1700" dirty="0" smtClean="0"/>
              <a:t/>
            </a:r>
            <a:br>
              <a:rPr lang="pt-BR" sz="1700" dirty="0" smtClean="0"/>
            </a:br>
            <a:r>
              <a:rPr lang="pt-BR" sz="1700" dirty="0" smtClean="0"/>
              <a:t/>
            </a:r>
            <a:br>
              <a:rPr lang="pt-BR" sz="1700" dirty="0" smtClean="0"/>
            </a:br>
            <a:r>
              <a:rPr lang="pt-BR" sz="1700" dirty="0" smtClean="0"/>
              <a:t>COLIBACILOSE</a:t>
            </a:r>
            <a:r>
              <a:rPr lang="pt-BR" sz="4400" dirty="0" smtClean="0"/>
              <a:t/>
            </a:r>
            <a:br>
              <a:rPr lang="pt-BR" sz="4400" dirty="0" smtClean="0"/>
            </a:br>
            <a:r>
              <a:rPr lang="pt-BR" sz="4400" dirty="0" smtClean="0"/>
              <a:t/>
            </a:r>
            <a:br>
              <a:rPr lang="pt-BR" sz="4400" dirty="0" smtClean="0"/>
            </a:br>
            <a:r>
              <a:rPr lang="pt-BR" sz="800" dirty="0" smtClean="0"/>
              <a:t>Microrganismo: </a:t>
            </a:r>
            <a:r>
              <a:rPr lang="pt-BR" sz="800" dirty="0" err="1" smtClean="0"/>
              <a:t>Escherichia</a:t>
            </a:r>
            <a:r>
              <a:rPr lang="pt-BR" sz="800" dirty="0" smtClean="0"/>
              <a:t> </a:t>
            </a:r>
            <a:r>
              <a:rPr lang="pt-BR" sz="800" dirty="0" err="1" smtClean="0"/>
              <a:t>coli</a:t>
            </a:r>
            <a:r>
              <a:rPr lang="pt-BR" sz="2000" dirty="0" smtClean="0"/>
              <a:t/>
            </a:r>
            <a:br>
              <a:rPr lang="pt-BR" sz="2000" dirty="0" smtClean="0"/>
            </a:br>
            <a:endParaRPr lang="pt-BR" dirty="0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idx="2"/>
          </p:nvPr>
        </p:nvSpPr>
        <p:spPr>
          <a:xfrm>
            <a:off x="357158" y="2928934"/>
            <a:ext cx="2428892" cy="2143140"/>
          </a:xfrm>
        </p:spPr>
        <p:txBody>
          <a:bodyPr/>
          <a:lstStyle/>
          <a:p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529282"/>
          </a:xfrm>
        </p:spPr>
        <p:txBody>
          <a:bodyPr>
            <a:normAutofit/>
          </a:bodyPr>
          <a:lstStyle/>
          <a:p>
            <a:pPr algn="just"/>
            <a:r>
              <a:rPr lang="pt-BR" sz="1800" b="1" dirty="0" smtClean="0"/>
              <a:t>PRINCIPAIS ALIMENTOS ENVOLVIDOS:</a:t>
            </a:r>
            <a:r>
              <a:rPr lang="pt-BR" sz="2000" b="1" dirty="0" smtClean="0"/>
              <a:t> </a:t>
            </a:r>
            <a:r>
              <a:rPr lang="pt-BR" sz="2000" dirty="0" smtClean="0"/>
              <a:t>Saladas cruas e água contaminada.</a:t>
            </a:r>
          </a:p>
          <a:p>
            <a:pPr algn="just">
              <a:buNone/>
            </a:pPr>
            <a:endParaRPr lang="pt-BR" sz="2000" dirty="0" smtClean="0"/>
          </a:p>
          <a:p>
            <a:pPr algn="just"/>
            <a:r>
              <a:rPr lang="pt-BR" sz="1800" b="1" dirty="0" smtClean="0"/>
              <a:t>SINTOMAS COMUNS APÓS CONSUMIR O ALIMENTO CONTAMINADO: </a:t>
            </a:r>
            <a:r>
              <a:rPr lang="pt-BR" sz="2000" dirty="0" smtClean="0"/>
              <a:t>Entre 12 a 36 horas aparecem a diarréia com sangue, vômito, cólicas abdominais, náuseas, febre e dor de cabeça.</a:t>
            </a:r>
          </a:p>
          <a:p>
            <a:pPr algn="just">
              <a:buNone/>
            </a:pPr>
            <a:endParaRPr lang="pt-BR" sz="2000" dirty="0" smtClean="0"/>
          </a:p>
          <a:p>
            <a:pPr algn="just"/>
            <a:r>
              <a:rPr lang="pt-BR" sz="1800" b="1" dirty="0" smtClean="0"/>
              <a:t>COMO PREVENIR: </a:t>
            </a:r>
            <a:r>
              <a:rPr lang="pt-BR" sz="2000" dirty="0" smtClean="0"/>
              <a:t>Todas as medidas higiênicas recomendadas para as demais Doenças Transmitidas por Alimentos (</a:t>
            </a:r>
            <a:r>
              <a:rPr lang="pt-BR" sz="2000" dirty="0" err="1" smtClean="0"/>
              <a:t>DTAs</a:t>
            </a:r>
            <a:r>
              <a:rPr lang="pt-BR" sz="2000" dirty="0" smtClean="0"/>
              <a:t>), além de evitar o contato com as pessoas contaminadas.</a:t>
            </a:r>
          </a:p>
          <a:p>
            <a:endParaRPr lang="pt-BR" sz="2000" dirty="0" smtClean="0"/>
          </a:p>
          <a:p>
            <a:pPr>
              <a:buNone/>
            </a:pPr>
            <a:endParaRPr lang="pt-BR" sz="2000" dirty="0" smtClean="0"/>
          </a:p>
          <a:p>
            <a:pPr>
              <a:buNone/>
            </a:pPr>
            <a:endParaRPr lang="pt-BR" sz="2000" dirty="0" smtClean="0"/>
          </a:p>
          <a:p>
            <a:endParaRPr lang="pt-BR" dirty="0"/>
          </a:p>
        </p:txBody>
      </p:sp>
      <p:pic>
        <p:nvPicPr>
          <p:cNvPr id="5" name="Picture 3" descr="C:\Documents and Settings\XP\Meus documentos\visa\Matérias para o site\intoxicação_alimentar-300x199.jpg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357158" y="2928934"/>
            <a:ext cx="2428892" cy="214313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ívico">
  <a:themeElements>
    <a:clrScheme name="Cívico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Cívico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Cívico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277</TotalTime>
  <Words>786</Words>
  <PresentationFormat>Apresentação na tela (4:3)</PresentationFormat>
  <Paragraphs>64</Paragraphs>
  <Slides>8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8</vt:i4>
      </vt:variant>
    </vt:vector>
  </HeadingPairs>
  <TitlesOfParts>
    <vt:vector size="9" baseType="lpstr">
      <vt:lpstr>Cívico</vt:lpstr>
      <vt:lpstr>INTOXICAÇÃO ESTAFILOCÓCICA  Microrganismo: Staphylococcus aureus </vt:lpstr>
      <vt:lpstr>SALMONELOSE  Microrganismo: Salmonela sp </vt:lpstr>
      <vt:lpstr>CLOSTRIDIOSE  Microrganismo: Clostridium perfringens </vt:lpstr>
      <vt:lpstr>BOTULISMO  Microrganismo: Clostridium botulinum </vt:lpstr>
      <vt:lpstr>  INTOXICAÇÃO OU INFECÇÃO POR BACILO CEREUS  Microrganismo: Bacillus cereus </vt:lpstr>
      <vt:lpstr>  SHIGUELOSE  Microrganismo: Shiguella sp </vt:lpstr>
      <vt:lpstr>  INFECÇÃO POR ROTAVÍRUS  Microrganismo: Rotavírus </vt:lpstr>
      <vt:lpstr>  COLIBACILOSE  Microrganismo: Escherichia coli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INTOXICAÇÃO ESTAFILOCÓCICA</dc:title>
  <cp:lastModifiedBy>XP</cp:lastModifiedBy>
  <cp:revision>36</cp:revision>
  <dcterms:modified xsi:type="dcterms:W3CDTF">2015-08-14T16:29:42Z</dcterms:modified>
</cp:coreProperties>
</file>